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C40E9365-E3AF-4B5F-AA6A-2E5BE962C6D2}">
          <p14:sldIdLst/>
        </p14:section>
        <p14:section name="Untitled Section" id="{B6F8C680-3D6F-42FF-B3D8-A625770BEC94}">
          <p14:sldIdLst>
            <p14:sldId id="256"/>
          </p14:sldIdLst>
        </p14:section>
      </p14:sectionLst>
    </p:ex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0" d="100"/>
          <a:sy n="30" d="100"/>
        </p:scale>
        <p:origin x="-1480" y="-820"/>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52" cy="5230394"/>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Wind Speed’s Effect on Sargassum Placement on Florida Beaches</a:t>
            </a:r>
          </a:p>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Ryan Carstens</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Dr. Austin Fox and Dr. Kevin Johnson, Dept. of Ocean Engineering,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55" name="Google Shape;55;p1"/>
          <p:cNvSpPr txBox="1"/>
          <p:nvPr/>
        </p:nvSpPr>
        <p:spPr>
          <a:xfrm>
            <a:off x="722026" y="6682762"/>
            <a:ext cx="12294727" cy="32685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dirty="0">
                <a:solidFill>
                  <a:srgbClr val="760000"/>
                </a:solidFill>
                <a:latin typeface="Calibri"/>
                <a:ea typeface="Calibri"/>
                <a:cs typeface="Calibri"/>
                <a:sym typeface="Calibri"/>
              </a:rPr>
              <a:t>INTRODUCTION</a:t>
            </a:r>
            <a:endParaRPr lang="en-US" sz="3600" b="1" dirty="0">
              <a:solidFill>
                <a:srgbClr val="760000"/>
              </a:solidFill>
              <a:latin typeface="Calibri"/>
              <a:ea typeface="Calibri"/>
              <a:cs typeface="Calibri"/>
              <a:sym typeface="Calibri"/>
            </a:endParaRPr>
          </a:p>
          <a:p>
            <a:pPr marL="0" marR="0" lvl="0" indent="0" algn="just" rtl="0">
              <a:spcBef>
                <a:spcPts val="0"/>
              </a:spcBef>
              <a:spcAft>
                <a:spcPts val="0"/>
              </a:spcAft>
              <a:buNone/>
            </a:pPr>
            <a:r>
              <a:rPr lang="en-US" sz="5400" b="1" dirty="0">
                <a:solidFill>
                  <a:schemeClr val="tx1"/>
                </a:solidFill>
                <a:latin typeface="Calibri"/>
                <a:ea typeface="Calibri"/>
                <a:cs typeface="Calibri"/>
                <a:sym typeface="Calibri"/>
              </a:rPr>
              <a:t>Sargassum serves a vital role in the marine environment because it is a habitat for various migratory organisms; however, too much on beaches can be detrimental. In 2023, a massive sargassum bloom resulted in nesting wildlife, such as sea turtles, being adversely impacted. The invasion of these blooms has been ongoing since 2013. This study looked at the impact of wind on sargassum placement on Florida beaches.</a:t>
            </a:r>
          </a:p>
          <a:p>
            <a:pPr marL="0" marR="0" lvl="0" indent="0" algn="just" rtl="0">
              <a:spcBef>
                <a:spcPts val="0"/>
              </a:spcBef>
              <a:spcAft>
                <a:spcPts val="0"/>
              </a:spcAft>
              <a:buNone/>
            </a:pPr>
            <a:endParaRPr lang="en-US" sz="3600" b="1" dirty="0">
              <a:solidFill>
                <a:srgbClr val="760000"/>
              </a:solidFill>
              <a:latin typeface="Calibri"/>
              <a:ea typeface="Calibri"/>
              <a:cs typeface="Calibri"/>
              <a:sym typeface="Calibri"/>
            </a:endParaRPr>
          </a:p>
          <a:p>
            <a:pPr marL="0" marR="0" lvl="0" indent="0" algn="l" rtl="0">
              <a:spcBef>
                <a:spcPts val="0"/>
              </a:spcBef>
              <a:spcAft>
                <a:spcPts val="0"/>
              </a:spcAft>
              <a:buNone/>
            </a:pPr>
            <a:r>
              <a:rPr lang="en-US" sz="7000" b="1" dirty="0">
                <a:solidFill>
                  <a:srgbClr val="760000"/>
                </a:solidFill>
                <a:latin typeface="Calibri"/>
                <a:ea typeface="Calibri"/>
                <a:cs typeface="Calibri"/>
                <a:sym typeface="Calibri"/>
              </a:rPr>
              <a:t>OBJECTIVES</a:t>
            </a:r>
            <a:endParaRPr lang="en-US" sz="3600" b="1" dirty="0">
              <a:solidFill>
                <a:srgbClr val="760000"/>
              </a:solidFill>
              <a:latin typeface="Calibri"/>
              <a:ea typeface="Calibri"/>
              <a:cs typeface="Calibri"/>
              <a:sym typeface="Calibri"/>
            </a:endParaRPr>
          </a:p>
          <a:p>
            <a:pPr algn="just">
              <a:buClr>
                <a:schemeClr val="dk1"/>
              </a:buClr>
              <a:buSzPts val="4800"/>
            </a:pPr>
            <a:r>
              <a:rPr lang="en-US" sz="5400" b="1" dirty="0">
                <a:latin typeface="Calibri"/>
                <a:ea typeface="Calibri"/>
                <a:cs typeface="Calibri"/>
                <a:sym typeface="Calibri"/>
              </a:rPr>
              <a:t>The research hypotheses that guided the study are as follows:</a:t>
            </a:r>
          </a:p>
          <a:p>
            <a:pPr marL="685800" indent="-685800" algn="just">
              <a:buClr>
                <a:schemeClr val="dk1"/>
              </a:buClr>
              <a:buSzPts val="4800"/>
              <a:buFont typeface="Arial" panose="020B0604020202020204" pitchFamily="34" charset="0"/>
              <a:buChar char="•"/>
            </a:pPr>
            <a:r>
              <a:rPr lang="en-US" sz="5400" b="1" dirty="0">
                <a:latin typeface="Calibri"/>
                <a:ea typeface="Calibri"/>
                <a:cs typeface="Calibri"/>
                <a:sym typeface="Calibri"/>
              </a:rPr>
              <a:t>H1.  There is a correlation between wind speed and the quantity of sargassum located on Florida beaches.</a:t>
            </a:r>
          </a:p>
          <a:p>
            <a:pPr marL="685800" indent="-685800" algn="just">
              <a:buClr>
                <a:schemeClr val="dk1"/>
              </a:buClr>
              <a:buSzPts val="4800"/>
              <a:buFont typeface="Wingdings" panose="05000000000000000000" pitchFamily="2" charset="2"/>
              <a:buChar char="§"/>
            </a:pPr>
            <a:r>
              <a:rPr lang="en-US" sz="5400" b="1" dirty="0">
                <a:solidFill>
                  <a:schemeClr val="dk1"/>
                </a:solidFill>
                <a:latin typeface="Calibri"/>
                <a:ea typeface="Calibri"/>
                <a:cs typeface="Calibri"/>
                <a:sym typeface="Calibri"/>
              </a:rPr>
              <a:t>H2. Wind speed effects sargassum placement on Florida beaches by moving it towards the dunes.</a:t>
            </a:r>
          </a:p>
          <a:p>
            <a:pPr>
              <a:buClr>
                <a:schemeClr val="dk1"/>
              </a:buClr>
              <a:buSzPts val="4800"/>
            </a:pPr>
            <a:endParaRPr lang="en-US" sz="3600" b="1" dirty="0">
              <a:solidFill>
                <a:schemeClr val="dk1"/>
              </a:solidFill>
              <a:latin typeface="Calibri"/>
              <a:ea typeface="Calibri"/>
              <a:cs typeface="Calibri"/>
              <a:sym typeface="Calibri"/>
            </a:endParaRPr>
          </a:p>
          <a:p>
            <a:pPr lvl="0"/>
            <a:r>
              <a:rPr lang="en-US" sz="7000" b="1" dirty="0">
                <a:solidFill>
                  <a:srgbClr val="760000"/>
                </a:solidFill>
                <a:latin typeface="Calibri"/>
                <a:ea typeface="Calibri"/>
                <a:cs typeface="Calibri"/>
                <a:sym typeface="Calibri"/>
              </a:rPr>
              <a:t>METHODS</a:t>
            </a:r>
            <a:endParaRPr lang="en-US" sz="3600" b="1" dirty="0">
              <a:solidFill>
                <a:schemeClr val="dk1"/>
              </a:solidFill>
              <a:latin typeface="Calibri"/>
              <a:ea typeface="Calibri"/>
              <a:cs typeface="Calibri"/>
              <a:sym typeface="Calibri"/>
            </a:endParaRPr>
          </a:p>
          <a:p>
            <a:pPr algn="just"/>
            <a:r>
              <a:rPr lang="en-US" sz="5400" b="1" dirty="0">
                <a:solidFill>
                  <a:schemeClr val="dk1"/>
                </a:solidFill>
                <a:latin typeface="Calibri"/>
                <a:ea typeface="Calibri"/>
                <a:cs typeface="Calibri"/>
                <a:sym typeface="Calibri"/>
              </a:rPr>
              <a:t>Sargassum percent cover was quantified using a standard 1 square meter quadrat placed at 5 m intervals along 4 replicated transect from mean high water to the dune. Data was collected at Pelican Beach, located in Satellite Beach, FL bi-weekly from October 2023 through March 2024. Daily average wind data was retrieved from NOAA at Satellite Beach near Magnolia Street. Regression analysis were carried out to search for relationships between the independent variable, wind speed, and the dependent variable, sargassum % cover.</a:t>
            </a:r>
          </a:p>
          <a:p>
            <a:pPr>
              <a:buClr>
                <a:schemeClr val="dk1"/>
              </a:buClr>
              <a:buSzPts val="4800"/>
            </a:pPr>
            <a:endParaRPr lang="en-US" sz="5400" b="1"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3674BCE-12C0-B648-1552-86262B40AA32}"/>
              </a:ext>
            </a:extLst>
          </p:cNvPr>
          <p:cNvPicPr>
            <a:picLocks noChangeAspect="1"/>
          </p:cNvPicPr>
          <p:nvPr/>
        </p:nvPicPr>
        <p:blipFill>
          <a:blip r:embed="rId3"/>
          <a:stretch>
            <a:fillRect/>
          </a:stretch>
        </p:blipFill>
        <p:spPr>
          <a:xfrm>
            <a:off x="41941251" y="0"/>
            <a:ext cx="1865538" cy="1828959"/>
          </a:xfrm>
          <a:prstGeom prst="rect">
            <a:avLst/>
          </a:prstGeom>
        </p:spPr>
      </p:pic>
      <p:pic>
        <p:nvPicPr>
          <p:cNvPr id="3" name="Picture 2">
            <a:extLst>
              <a:ext uri="{FF2B5EF4-FFF2-40B4-BE49-F238E27FC236}">
                <a16:creationId xmlns:a16="http://schemas.microsoft.com/office/drawing/2014/main" id="{02840478-E5A6-5AB2-15F7-67BA839CDCF2}"/>
              </a:ext>
            </a:extLst>
          </p:cNvPr>
          <p:cNvPicPr>
            <a:picLocks noChangeAspect="1"/>
          </p:cNvPicPr>
          <p:nvPr/>
        </p:nvPicPr>
        <p:blipFill>
          <a:blip r:embed="rId4"/>
          <a:stretch>
            <a:fillRect/>
          </a:stretch>
        </p:blipFill>
        <p:spPr>
          <a:xfrm>
            <a:off x="39765484" y="89654"/>
            <a:ext cx="1816765" cy="1828959"/>
          </a:xfrm>
          <a:prstGeom prst="rect">
            <a:avLst/>
          </a:prstGeom>
        </p:spPr>
      </p:pic>
      <p:pic>
        <p:nvPicPr>
          <p:cNvPr id="4" name="Picture 3">
            <a:extLst>
              <a:ext uri="{FF2B5EF4-FFF2-40B4-BE49-F238E27FC236}">
                <a16:creationId xmlns:a16="http://schemas.microsoft.com/office/drawing/2014/main" id="{00B0F951-DEC1-B39E-4CC4-4BB925FA4D33}"/>
              </a:ext>
            </a:extLst>
          </p:cNvPr>
          <p:cNvPicPr>
            <a:picLocks noChangeAspect="1"/>
          </p:cNvPicPr>
          <p:nvPr/>
        </p:nvPicPr>
        <p:blipFill>
          <a:blip r:embed="rId5"/>
          <a:stretch>
            <a:fillRect/>
          </a:stretch>
        </p:blipFill>
        <p:spPr>
          <a:xfrm>
            <a:off x="37625803" y="-67829"/>
            <a:ext cx="1828959" cy="1828959"/>
          </a:xfrm>
          <a:prstGeom prst="rect">
            <a:avLst/>
          </a:prstGeom>
        </p:spPr>
      </p:pic>
      <p:sp>
        <p:nvSpPr>
          <p:cNvPr id="5" name="Google Shape;55;p1">
            <a:extLst>
              <a:ext uri="{FF2B5EF4-FFF2-40B4-BE49-F238E27FC236}">
                <a16:creationId xmlns:a16="http://schemas.microsoft.com/office/drawing/2014/main" id="{6CAC3003-1326-5A2F-16CA-FFB01CFC39F4}"/>
              </a:ext>
            </a:extLst>
          </p:cNvPr>
          <p:cNvSpPr txBox="1"/>
          <p:nvPr/>
        </p:nvSpPr>
        <p:spPr>
          <a:xfrm>
            <a:off x="29478824" y="6682762"/>
            <a:ext cx="13345575" cy="32470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dirty="0">
                <a:solidFill>
                  <a:srgbClr val="760000"/>
                </a:solidFill>
                <a:latin typeface="Calibri"/>
                <a:ea typeface="Calibri"/>
                <a:cs typeface="Calibri"/>
                <a:sym typeface="Calibri"/>
              </a:rPr>
              <a:t>DISCUSSION</a:t>
            </a:r>
          </a:p>
          <a:p>
            <a:pPr marL="0" marR="0" lvl="0" indent="0" algn="just" rtl="0">
              <a:spcBef>
                <a:spcPts val="0"/>
              </a:spcBef>
              <a:spcAft>
                <a:spcPts val="0"/>
              </a:spcAft>
              <a:buNone/>
            </a:pPr>
            <a:r>
              <a:rPr lang="en-US" sz="5400" b="1" dirty="0">
                <a:latin typeface="Calibri"/>
                <a:ea typeface="Calibri"/>
                <a:cs typeface="Calibri"/>
                <a:sym typeface="Calibri"/>
              </a:rPr>
              <a:t>Due to the fact that a limited number of past research studies did not focus on wind speed, the current research fills a gap in the literature, but future research studies were identified. First, it is recommended that future research involve data collection on multiple beaches instead of one beach and over longer time periods experiencing a wider range of wind speeds. It is likely that a maximum wind speed of 20 mph was not sufficient to drive sargassum up the beach.  Second, the tides are more likely to affect the sargassum placement because the ocean is the origin of the sargassum. Therefore, a future research study should include a focus on how high tide and low tide affects the sargassum quantity. </a:t>
            </a:r>
          </a:p>
          <a:p>
            <a:pPr marL="0" marR="0" lvl="0" indent="0" algn="just"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rtl="0">
              <a:spcBef>
                <a:spcPts val="0"/>
              </a:spcBef>
              <a:spcAft>
                <a:spcPts val="0"/>
              </a:spcAft>
              <a:buNone/>
            </a:pPr>
            <a:r>
              <a:rPr lang="en-US" sz="7000" b="1" dirty="0">
                <a:solidFill>
                  <a:srgbClr val="760000"/>
                </a:solidFill>
                <a:latin typeface="Calibri"/>
                <a:ea typeface="Calibri"/>
                <a:cs typeface="Calibri"/>
                <a:sym typeface="Calibri"/>
              </a:rPr>
              <a:t>CONCLUSION</a:t>
            </a:r>
            <a:endParaRPr lang="en-US" sz="3600" b="1" dirty="0">
              <a:solidFill>
                <a:srgbClr val="760000"/>
              </a:solidFill>
              <a:latin typeface="Calibri"/>
              <a:ea typeface="Calibri"/>
              <a:cs typeface="Calibri"/>
              <a:sym typeface="Calibri"/>
            </a:endParaRPr>
          </a:p>
          <a:p>
            <a:pPr marL="0" marR="0" lvl="0" indent="0" algn="just" rtl="0">
              <a:spcBef>
                <a:spcPts val="0"/>
              </a:spcBef>
              <a:spcAft>
                <a:spcPts val="0"/>
              </a:spcAft>
              <a:buNone/>
            </a:pPr>
            <a:r>
              <a:rPr lang="en-US" sz="5400" b="1" dirty="0">
                <a:latin typeface="Calibri"/>
                <a:ea typeface="Calibri"/>
                <a:cs typeface="Calibri"/>
                <a:sym typeface="Calibri"/>
              </a:rPr>
              <a:t>T</a:t>
            </a:r>
            <a:r>
              <a:rPr kumimoji="0" lang="en-US" sz="5400" b="1" i="0" u="none" strike="noStrike" kern="0" cap="none" spc="0" normalizeH="0" baseline="0" noProof="0" dirty="0">
                <a:ln>
                  <a:noFill/>
                </a:ln>
                <a:solidFill>
                  <a:srgbClr val="000000"/>
                </a:solidFill>
                <a:effectLst/>
                <a:uLnTx/>
                <a:uFillTx/>
                <a:latin typeface="Calibri"/>
                <a:ea typeface="Calibri"/>
                <a:cs typeface="Calibri"/>
                <a:sym typeface="Calibri"/>
              </a:rPr>
              <a:t>he relationship between wind speed and sargassum placement </a:t>
            </a:r>
            <a:r>
              <a:rPr lang="en-US" sz="5400" b="1" dirty="0">
                <a:latin typeface="Calibri"/>
                <a:ea typeface="Calibri"/>
                <a:cs typeface="Calibri"/>
                <a:sym typeface="Calibri"/>
              </a:rPr>
              <a:t>was</a:t>
            </a:r>
            <a:r>
              <a:rPr kumimoji="0" lang="en-US" sz="5400" b="1" i="0" u="none" strike="noStrike" kern="0" cap="none" spc="0" normalizeH="0" baseline="0" noProof="0" dirty="0">
                <a:ln>
                  <a:noFill/>
                </a:ln>
                <a:solidFill>
                  <a:srgbClr val="000000"/>
                </a:solidFill>
                <a:effectLst/>
                <a:uLnTx/>
                <a:uFillTx/>
                <a:latin typeface="Calibri"/>
                <a:ea typeface="Calibri"/>
                <a:cs typeface="Calibri"/>
                <a:sym typeface="Calibri"/>
              </a:rPr>
              <a:t> not statistically significant. These results indicate that wind speed does not affect the placement of sargassum on Florida beaches. Therefore, the results did not support </a:t>
            </a:r>
            <a:r>
              <a:rPr lang="en-US" sz="5400" b="1" dirty="0">
                <a:latin typeface="Calibri"/>
                <a:ea typeface="Calibri"/>
                <a:cs typeface="Calibri"/>
                <a:sym typeface="Calibri"/>
              </a:rPr>
              <a:t>either </a:t>
            </a:r>
            <a:r>
              <a:rPr kumimoji="0" lang="en-US" sz="5400" b="1" i="0" u="none" strike="noStrike" kern="0" cap="none" spc="0" normalizeH="0" baseline="0" noProof="0" dirty="0">
                <a:ln>
                  <a:noFill/>
                </a:ln>
                <a:solidFill>
                  <a:srgbClr val="000000"/>
                </a:solidFill>
                <a:effectLst/>
                <a:uLnTx/>
                <a:uFillTx/>
                <a:latin typeface="Calibri"/>
                <a:ea typeface="Calibri"/>
                <a:cs typeface="Calibri"/>
                <a:sym typeface="Calibri"/>
              </a:rPr>
              <a:t>hypothesis. </a:t>
            </a:r>
            <a:r>
              <a:rPr lang="en-US" sz="5400" b="1" dirty="0">
                <a:latin typeface="Calibri"/>
                <a:ea typeface="Calibri"/>
                <a:cs typeface="Calibri"/>
                <a:sym typeface="Calibri"/>
              </a:rPr>
              <a:t>W</a:t>
            </a:r>
            <a:r>
              <a:rPr kumimoji="0" lang="en-US" sz="5400" b="1" i="0" u="none" strike="noStrike" kern="0" cap="none" spc="0" normalizeH="0" baseline="0" noProof="0" dirty="0" err="1">
                <a:ln>
                  <a:noFill/>
                </a:ln>
                <a:solidFill>
                  <a:srgbClr val="000000"/>
                </a:solidFill>
                <a:effectLst/>
                <a:uLnTx/>
                <a:uFillTx/>
                <a:latin typeface="Calibri"/>
                <a:ea typeface="Calibri"/>
                <a:cs typeface="Calibri"/>
                <a:sym typeface="Calibri"/>
              </a:rPr>
              <a:t>ind</a:t>
            </a:r>
            <a:r>
              <a:rPr kumimoji="0" lang="en-US" sz="5400" b="1" i="0" u="none" strike="noStrike" kern="0" cap="none" spc="0" normalizeH="0" baseline="0" noProof="0" dirty="0">
                <a:ln>
                  <a:noFill/>
                </a:ln>
                <a:solidFill>
                  <a:srgbClr val="000000"/>
                </a:solidFill>
                <a:effectLst/>
                <a:uLnTx/>
                <a:uFillTx/>
                <a:latin typeface="Calibri"/>
                <a:ea typeface="Calibri"/>
                <a:cs typeface="Calibri"/>
                <a:sym typeface="Calibri"/>
              </a:rPr>
              <a:t> speed did not affect sargassum placement on Florida beaches by moving it towards the dunes. </a:t>
            </a: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54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en-US" sz="7000" b="1" dirty="0">
                <a:solidFill>
                  <a:srgbClr val="760000"/>
                </a:solidFill>
                <a:latin typeface="Calibri"/>
                <a:ea typeface="Calibri"/>
                <a:cs typeface="Calibri"/>
                <a:sym typeface="Calibri"/>
              </a:rPr>
              <a:t>AC</a:t>
            </a:r>
            <a:r>
              <a:rPr kumimoji="0" lang="en-US" sz="7000" b="1" i="0" u="none" strike="noStrike" kern="0" cap="none" spc="0" normalizeH="0" baseline="0" noProof="0" dirty="0">
                <a:ln>
                  <a:noFill/>
                </a:ln>
                <a:solidFill>
                  <a:srgbClr val="760000"/>
                </a:solidFill>
                <a:effectLst/>
                <a:uLnTx/>
                <a:uFillTx/>
                <a:latin typeface="Calibri"/>
                <a:ea typeface="Calibri"/>
                <a:cs typeface="Calibri"/>
                <a:sym typeface="Calibri"/>
              </a:rPr>
              <a:t>KNOWLEDGEMENTS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1" i="0" u="none" strike="noStrike" kern="0" cap="none" spc="0" normalizeH="0" baseline="0" noProof="0" dirty="0">
              <a:ln>
                <a:noFill/>
              </a:ln>
              <a:solidFill>
                <a:srgbClr val="760000"/>
              </a:solidFill>
              <a:effectLst/>
              <a:uLnTx/>
              <a:uFillTx/>
              <a:latin typeface="Calibri"/>
              <a:ea typeface="Calibri"/>
              <a:cs typeface="Calibri"/>
              <a:sym typeface="Calibri"/>
            </a:endParaRPr>
          </a:p>
          <a:p>
            <a:pPr marR="0" lvl="0" algn="just" rtl="0">
              <a:spcBef>
                <a:spcPts val="0"/>
              </a:spcBef>
              <a:spcAft>
                <a:spcPts val="0"/>
              </a:spcAft>
              <a:buClr>
                <a:schemeClr val="dk1"/>
              </a:buClr>
              <a:buSzPts val="4800"/>
            </a:pPr>
            <a:r>
              <a:rPr lang="en-US" sz="5400" b="1" i="0" u="none" strike="noStrike" cap="none" dirty="0">
                <a:solidFill>
                  <a:schemeClr val="dk1"/>
                </a:solidFill>
                <a:latin typeface="Calibri"/>
                <a:ea typeface="Calibri"/>
                <a:cs typeface="Calibri"/>
                <a:sym typeface="Calibri"/>
              </a:rPr>
              <a:t>Debbie Carstens, Lindsay Carstens, </a:t>
            </a:r>
            <a:r>
              <a:rPr lang="en-US" sz="5400" b="1" dirty="0">
                <a:solidFill>
                  <a:schemeClr val="dk1"/>
                </a:solidFill>
                <a:latin typeface="Calibri"/>
                <a:ea typeface="Calibri"/>
                <a:cs typeface="Calibri"/>
                <a:sym typeface="Calibri"/>
              </a:rPr>
              <a:t>Rebecca English, Kevin Johnson, and Darrell Spence </a:t>
            </a:r>
          </a:p>
          <a:p>
            <a:pPr marR="0" lvl="0" algn="l" rtl="0">
              <a:spcBef>
                <a:spcPts val="0"/>
              </a:spcBef>
              <a:spcAft>
                <a:spcPts val="0"/>
              </a:spcAft>
              <a:buClr>
                <a:schemeClr val="dk1"/>
              </a:buClr>
              <a:buSzPts val="4800"/>
            </a:pPr>
            <a:endParaRPr lang="en-US" sz="5400" b="1" dirty="0">
              <a:solidFill>
                <a:schemeClr val="dk1"/>
              </a:solidFill>
              <a:latin typeface="Calibri"/>
              <a:ea typeface="Calibri"/>
              <a:cs typeface="Calibri"/>
              <a:sym typeface="Calibri"/>
            </a:endParaRPr>
          </a:p>
          <a:p>
            <a:pPr marR="0" lvl="0" algn="l" rtl="0">
              <a:spcBef>
                <a:spcPts val="0"/>
              </a:spcBef>
              <a:spcAft>
                <a:spcPts val="0"/>
              </a:spcAft>
              <a:buClr>
                <a:schemeClr val="dk1"/>
              </a:buClr>
              <a:buSzPts val="4800"/>
            </a:pPr>
            <a:endParaRPr sz="5600" b="1" i="1"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5600" b="1" i="1" u="none" strike="noStrike" cap="none" dirty="0">
                <a:solidFill>
                  <a:schemeClr val="dk1"/>
                </a:solidFill>
                <a:latin typeface="Calibri"/>
                <a:ea typeface="Calibri"/>
                <a:cs typeface="Calibri"/>
                <a:sym typeface="Calibri"/>
              </a:rPr>
              <a:t>	</a:t>
            </a:r>
            <a:r>
              <a:rPr lang="en-US" sz="5600" b="1" i="0" u="none" strike="noStrike" cap="none" dirty="0">
                <a:solidFill>
                  <a:schemeClr val="dk1"/>
                </a:solidFill>
                <a:latin typeface="Calibri"/>
                <a:ea typeface="Calibri"/>
                <a:cs typeface="Calibri"/>
                <a:sym typeface="Calibri"/>
              </a:rPr>
              <a:t> </a:t>
            </a:r>
            <a:endParaRPr sz="4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5600" b="0" i="0" u="none" strike="noStrike" cap="none" dirty="0">
                <a:solidFill>
                  <a:schemeClr val="dk1"/>
                </a:solidFill>
                <a:latin typeface="Calibri"/>
                <a:ea typeface="Calibri"/>
                <a:cs typeface="Calibri"/>
                <a:sym typeface="Calibri"/>
              </a:rPr>
              <a:t>	</a:t>
            </a:r>
            <a:endParaRPr sz="7200" b="1" i="1" u="none" strike="noStrike" cap="none" dirty="0">
              <a:solidFill>
                <a:srgbClr val="FF0000"/>
              </a:solidFill>
              <a:latin typeface="Calibri"/>
              <a:ea typeface="Calibri"/>
              <a:cs typeface="Calibri"/>
              <a:sym typeface="Calibri"/>
            </a:endParaRPr>
          </a:p>
        </p:txBody>
      </p:sp>
      <p:sp>
        <p:nvSpPr>
          <p:cNvPr id="6" name="Google Shape;55;p1">
            <a:extLst>
              <a:ext uri="{FF2B5EF4-FFF2-40B4-BE49-F238E27FC236}">
                <a16:creationId xmlns:a16="http://schemas.microsoft.com/office/drawing/2014/main" id="{8C36B231-0AAB-ECB0-1CC4-82088277494A}"/>
              </a:ext>
            </a:extLst>
          </p:cNvPr>
          <p:cNvSpPr txBox="1"/>
          <p:nvPr/>
        </p:nvSpPr>
        <p:spPr>
          <a:xfrm>
            <a:off x="13691107" y="6695277"/>
            <a:ext cx="15582371" cy="2480675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Calibri"/>
                <a:ea typeface="Calibri"/>
                <a:cs typeface="Calibri"/>
                <a:sym typeface="Calibri"/>
              </a:rPr>
              <a:t>Figure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1" u="none" strike="noStrike" kern="0" cap="none" spc="0" normalizeH="0" baseline="0" noProof="0" dirty="0">
                <a:ln>
                  <a:noFill/>
                </a:ln>
                <a:solidFill>
                  <a:srgbClr val="000000"/>
                </a:solidFill>
                <a:effectLst/>
                <a:uLnTx/>
                <a:uFillTx/>
                <a:latin typeface="Calibri"/>
                <a:ea typeface="Calibri"/>
                <a:cs typeface="Calibri"/>
                <a:sym typeface="Calibri"/>
              </a:rPr>
              <a:t>Data collection Tool and Process</a:t>
            </a:r>
          </a:p>
          <a:p>
            <a:pPr marL="0" marR="0" lvl="0" indent="0" algn="l"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rtl="0">
              <a:spcBef>
                <a:spcPts val="0"/>
              </a:spcBef>
              <a:spcAft>
                <a:spcPts val="0"/>
              </a:spcAft>
              <a:buNone/>
            </a:pPr>
            <a:endParaRPr lang="en-US" sz="7000" b="1" dirty="0">
              <a:solidFill>
                <a:srgbClr val="76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1" u="none" strike="noStrike" kern="0" cap="none" spc="0" normalizeH="0" baseline="0" noProof="0" dirty="0">
                <a:ln>
                  <a:noFill/>
                </a:ln>
                <a:solidFill>
                  <a:srgbClr val="000000"/>
                </a:solidFill>
                <a:effectLst/>
                <a:uLnTx/>
                <a:uFillTx/>
                <a:latin typeface="Calibri"/>
                <a:ea typeface="Calibri"/>
                <a:cs typeface="Calibri"/>
                <a:sym typeface="Calibri"/>
              </a:rPr>
              <a:t>Note. </a:t>
            </a:r>
            <a:r>
              <a:rPr kumimoji="0" lang="en-US" sz="4800" b="0" u="none" strike="noStrike" kern="0" cap="none" spc="0" normalizeH="0" baseline="0" noProof="0" dirty="0">
                <a:ln>
                  <a:noFill/>
                </a:ln>
                <a:solidFill>
                  <a:srgbClr val="000000"/>
                </a:solidFill>
                <a:effectLst/>
                <a:uLnTx/>
                <a:uFillTx/>
                <a:latin typeface="Calibri"/>
                <a:ea typeface="Calibri"/>
                <a:cs typeface="Calibri"/>
                <a:sym typeface="Calibri"/>
              </a:rPr>
              <a:t>The first image </a:t>
            </a:r>
            <a:r>
              <a:rPr lang="en-US" sz="4800" dirty="0">
                <a:latin typeface="Calibri"/>
                <a:ea typeface="Calibri"/>
                <a:cs typeface="Calibri"/>
                <a:sym typeface="Calibri"/>
              </a:rPr>
              <a:t>is the data collection tool with 100 equal sized cells to measure the percent of sargassum within different areas. The second image is the researcher measuring the distance from the dunes to the swash zone.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3600" dirty="0">
              <a:latin typeface="Calibri"/>
              <a:ea typeface="Calibri"/>
              <a:cs typeface="Calibri"/>
              <a:sym typeface="Calibri"/>
            </a:endParaRPr>
          </a:p>
          <a:p>
            <a:pPr lvl="0">
              <a:defRPr/>
            </a:pPr>
            <a:r>
              <a:rPr lang="en-US" sz="7000" b="1" dirty="0">
                <a:solidFill>
                  <a:srgbClr val="760000"/>
                </a:solidFill>
                <a:latin typeface="Calibri"/>
                <a:ea typeface="Calibri"/>
                <a:cs typeface="Calibri"/>
                <a:sym typeface="Calibri"/>
              </a:rPr>
              <a:t>RESULTS </a:t>
            </a:r>
            <a:endParaRPr lang="en-US" sz="3600" b="1" dirty="0">
              <a:latin typeface="Calibri"/>
              <a:ea typeface="Calibri"/>
              <a:cs typeface="Calibri"/>
              <a:sym typeface="Calibri"/>
            </a:endParaRPr>
          </a:p>
          <a:p>
            <a:pPr lvl="0" algn="just">
              <a:defRPr/>
            </a:pPr>
            <a:r>
              <a:rPr lang="en-US" sz="5400" b="1" dirty="0">
                <a:latin typeface="Calibri"/>
                <a:ea typeface="Calibri"/>
                <a:cs typeface="Calibri"/>
                <a:sym typeface="Calibri"/>
              </a:rPr>
              <a:t>With respect to wind speed and the quantity of sargassum located on Florida beaches, this was not significant (p &gt; 0.05). With respect to wind speed affecting the placement of sargassum on Florida beaches, this was not significant (p &gt; 0.05). Figure 2 displays the average wind speed versus the percent cover of sargassum at 0m to demonstrate no pattern in wind speed affecting sargassum placement. </a:t>
            </a:r>
          </a:p>
          <a:p>
            <a:pPr lvl="0">
              <a:defRPr/>
            </a:pPr>
            <a:endParaRPr lang="en-US" sz="5400" b="1" dirty="0">
              <a:latin typeface="Calibri"/>
              <a:ea typeface="Calibri"/>
              <a:cs typeface="Calibri"/>
              <a:sym typeface="Calibri"/>
            </a:endParaRPr>
          </a:p>
          <a:p>
            <a:pPr lvl="0">
              <a:defRPr/>
            </a:pPr>
            <a:r>
              <a:rPr lang="en-US" sz="4800" b="1" dirty="0">
                <a:latin typeface="Calibri"/>
                <a:ea typeface="Calibri"/>
                <a:cs typeface="Calibri"/>
                <a:sym typeface="Calibri"/>
              </a:rPr>
              <a:t>Figure 2</a:t>
            </a:r>
          </a:p>
          <a:p>
            <a:pPr lvl="0">
              <a:defRPr/>
            </a:pPr>
            <a:r>
              <a:rPr lang="en-US" sz="4800" i="1" dirty="0">
                <a:latin typeface="Calibri"/>
                <a:ea typeface="Calibri"/>
                <a:cs typeface="Calibri"/>
                <a:sym typeface="Calibri"/>
              </a:rPr>
              <a:t>Maximum Wind Speed vs. Percent Cover of Sargassum</a:t>
            </a:r>
          </a:p>
          <a:p>
            <a:pPr lvl="0">
              <a:defRPr/>
            </a:pPr>
            <a:endParaRPr lang="en-US" sz="5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7200" b="1" i="1" u="none" strike="noStrike" cap="none" dirty="0">
              <a:solidFill>
                <a:srgbClr val="FF0000"/>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33B2F656-6914-4C4A-0F01-99FDDF872A09}"/>
              </a:ext>
            </a:extLst>
          </p:cNvPr>
          <p:cNvPicPr>
            <a:picLocks noChangeAspect="1"/>
          </p:cNvPicPr>
          <p:nvPr/>
        </p:nvPicPr>
        <p:blipFill>
          <a:blip r:embed="rId6"/>
          <a:stretch>
            <a:fillRect/>
          </a:stretch>
        </p:blipFill>
        <p:spPr>
          <a:xfrm>
            <a:off x="13691106" y="29433872"/>
            <a:ext cx="14091415" cy="8469842"/>
          </a:xfrm>
          <a:prstGeom prst="rect">
            <a:avLst/>
          </a:prstGeom>
        </p:spPr>
      </p:pic>
      <p:pic>
        <p:nvPicPr>
          <p:cNvPr id="7" name="Picture 6">
            <a:extLst>
              <a:ext uri="{FF2B5EF4-FFF2-40B4-BE49-F238E27FC236}">
                <a16:creationId xmlns:a16="http://schemas.microsoft.com/office/drawing/2014/main" id="{6F237CAB-D9F6-6E61-5C0D-057C4E6F98CC}"/>
              </a:ext>
            </a:extLst>
          </p:cNvPr>
          <p:cNvPicPr>
            <a:picLocks noChangeAspect="1"/>
          </p:cNvPicPr>
          <p:nvPr/>
        </p:nvPicPr>
        <p:blipFill>
          <a:blip r:embed="rId7"/>
          <a:srcRect/>
          <a:stretch/>
        </p:blipFill>
        <p:spPr>
          <a:xfrm>
            <a:off x="13654278" y="8203095"/>
            <a:ext cx="7930688" cy="7240718"/>
          </a:xfrm>
          <a:prstGeom prst="rect">
            <a:avLst/>
          </a:prstGeom>
        </p:spPr>
      </p:pic>
      <p:pic>
        <p:nvPicPr>
          <p:cNvPr id="10" name="Picture 9" descr="A beach with people walking on the beach&#10;&#10;Description automatically generated">
            <a:extLst>
              <a:ext uri="{FF2B5EF4-FFF2-40B4-BE49-F238E27FC236}">
                <a16:creationId xmlns:a16="http://schemas.microsoft.com/office/drawing/2014/main" id="{6688A56B-DDAD-A21A-6DAA-D46F4F819178}"/>
              </a:ext>
            </a:extLst>
          </p:cNvPr>
          <p:cNvPicPr>
            <a:picLocks noChangeAspect="1"/>
          </p:cNvPicPr>
          <p:nvPr/>
        </p:nvPicPr>
        <p:blipFill>
          <a:blip r:embed="rId8"/>
          <a:stretch>
            <a:fillRect/>
          </a:stretch>
        </p:blipFill>
        <p:spPr>
          <a:xfrm>
            <a:off x="22073189" y="8203093"/>
            <a:ext cx="5432894" cy="7242048"/>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4717</TotalTime>
  <Words>597</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Ryan Carstens</cp:lastModifiedBy>
  <cp:revision>16</cp:revision>
  <dcterms:created xsi:type="dcterms:W3CDTF">2007-04-04T14:17:42Z</dcterms:created>
  <dcterms:modified xsi:type="dcterms:W3CDTF">2024-04-11T17:05:42Z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